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511" r:id="rId6"/>
  </p:sldMasterIdLst>
  <p:notesMasterIdLst>
    <p:notesMasterId r:id="rId21"/>
  </p:notesMasterIdLst>
  <p:handoutMasterIdLst>
    <p:handoutMasterId r:id="rId22"/>
  </p:handoutMasterIdLst>
  <p:sldIdLst>
    <p:sldId id="332" r:id="rId7"/>
    <p:sldId id="335" r:id="rId8"/>
    <p:sldId id="336" r:id="rId9"/>
    <p:sldId id="344" r:id="rId10"/>
    <p:sldId id="347" r:id="rId11"/>
    <p:sldId id="340" r:id="rId12"/>
    <p:sldId id="342" r:id="rId13"/>
    <p:sldId id="349" r:id="rId14"/>
    <p:sldId id="350" r:id="rId15"/>
    <p:sldId id="351" r:id="rId16"/>
    <p:sldId id="348" r:id="rId17"/>
    <p:sldId id="343" r:id="rId18"/>
    <p:sldId id="339" r:id="rId19"/>
    <p:sldId id="333" r:id="rId2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49"/>
    <a:srgbClr val="E5ECEB"/>
    <a:srgbClr val="95D600"/>
    <a:srgbClr val="FF6B00"/>
    <a:srgbClr val="00C1DE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77371"/>
  </p:normalViewPr>
  <p:slideViewPr>
    <p:cSldViewPr snapToGrid="0">
      <p:cViewPr varScale="1">
        <p:scale>
          <a:sx n="46" d="100"/>
          <a:sy n="46" d="100"/>
        </p:scale>
        <p:origin x="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9364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through program, ask Learners to identify the selection and the event that happens? What triggers the events? [pressing Button A].  Refer to the while True being a loop which keeps the program repeating.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8233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and discuss the program. What does it do?  Answer the questions about the interrupts.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5695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Introduce the lesson and what it will cover, Learners could discuss or ask question about what the lesson might involve.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7779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Get students to make a list or discuss the wide range of buttons that they use everyday, think of a works without buttons, how would we control the world around us?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88551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Explain the features of a button and circuit, use everyday examples like lights, computer, turning your phone on.</a:t>
            </a:r>
          </a:p>
          <a:p>
            <a:r>
              <a:rPr lang="en-GB" dirty="0"/>
              <a:t>Button examples can include, keyboards, vending machines,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79786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Explain the features of a button and circuit, use everyday examples like lights, computer, turning your phone on.</a:t>
            </a:r>
          </a:p>
          <a:p>
            <a:r>
              <a:rPr lang="en-GB" dirty="0"/>
              <a:t>Button examples can include, keyboards, vending machines,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91147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Discuss what the program does</a:t>
            </a:r>
          </a:p>
          <a:p>
            <a:r>
              <a:rPr lang="en-GB" dirty="0"/>
              <a:t>What is the code to control the button?</a:t>
            </a:r>
          </a:p>
          <a:p>
            <a:r>
              <a:rPr lang="en-GB" dirty="0"/>
              <a:t>Ask the Learners how to control Button 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1444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through the games controller and that it can be used to control many events in a game, jump, run, duck, reload, save, this uses selection.</a:t>
            </a:r>
          </a:p>
          <a:p>
            <a:r>
              <a:rPr lang="en-GB" dirty="0"/>
              <a:t>Ask how the controller knows what event to trigger – it is coded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7357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 Learners to create their own Selection statements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0720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Ask Learners to create their own Selection statements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25169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6D848DF0-097D-4560-9447-592EE2B14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67"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07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93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5952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3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62113"/>
            <a:ext cx="0" cy="447357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61952"/>
            <a:ext cx="5332941" cy="3605743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361951"/>
            <a:ext cx="5332941" cy="360574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9276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68E74E5E-FCF5-49A9-B64D-DF3149C4A4D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754188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795D2F-D322-4144-8DA8-55D6A2942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B4D2EAD-40A5-4C0B-900F-916EB19FF7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7"/>
          </p:nvPr>
        </p:nvSpPr>
        <p:spPr>
          <a:xfrm>
            <a:off x="4444207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8"/>
          </p:nvPr>
        </p:nvSpPr>
        <p:spPr>
          <a:xfrm>
            <a:off x="8300113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99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53D234CD-759F-4F63-8BAE-5EF83F4A80C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25600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285B74-8217-47D6-B1F9-41EF84375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DA9028-E80A-4D10-A238-5C9D085698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562924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1"/>
          <p:cNvSpPr>
            <a:spLocks noGrp="1"/>
          </p:cNvSpPr>
          <p:nvPr>
            <p:ph type="body" sz="quarter" idx="17"/>
          </p:nvPr>
        </p:nvSpPr>
        <p:spPr>
          <a:xfrm>
            <a:off x="4416027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8306264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23016"/>
            <a:ext cx="3359945" cy="360859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416027" y="2323016"/>
            <a:ext cx="3359548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306264" y="2323016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151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33738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92789" y="1631112"/>
            <a:ext cx="2606011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56853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569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7462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8" y="1746560"/>
            <a:ext cx="2635250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92125" y="1746250"/>
            <a:ext cx="83359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035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92125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47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1671612"/>
            <a:ext cx="5467744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11237" y="167161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475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92789" y="1536022"/>
            <a:ext cx="11180867" cy="40871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52181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62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7E5033D9-3668-4017-A592-1CF34695B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C7479-AFA1-44A4-A0E2-206B7FC5D4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948607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61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for Full Width U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872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AECFDFC3-E8F8-4A3B-A7B5-C494553698E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5593C93C-1E5D-4C19-8510-510953C83CCF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11EA66-8035-4072-B874-ABE710416A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57182" y="6432905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705691CA-1385-4202-BB32-7980FD0D4BC4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C7212D-F60C-4C2D-A508-E9F1C351B12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14791" y="536644"/>
            <a:ext cx="4403725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Thank You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Danke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Merci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谢谢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ありがとう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Gracias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Kiitos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+mn-cs"/>
              </a:rPr>
              <a:t>감사합니다</a:t>
            </a:r>
            <a:endParaRPr kumimoji="0" lang="ko-KR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i-in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Mangal" panose="02040503050203030202" pitchFamily="18" charset="0"/>
              </a:rPr>
              <a:t>धन्यवाद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Arial" panose="020B0604020202020204" pitchFamily="34" charset="0"/>
              </a:rPr>
              <a:t>תודה</a:t>
            </a:r>
            <a:endParaRPr kumimoji="0" lang="hi-in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Mangal" panose="02040503050203030202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530B3-2C71-47A4-BAB2-78A35EAF1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2271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0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EF865F52-F038-9143-B10F-EC315F327B49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23CA994-01FB-B24C-A927-7E3417958BAD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28663" y="4800600"/>
            <a:ext cx="54324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altLang="x-none" sz="1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www.arm.com</a:t>
            </a: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/company/policies/trademarks</a:t>
            </a:r>
          </a:p>
        </p:txBody>
      </p:sp>
      <p:sp>
        <p:nvSpPr>
          <p:cNvPr id="9" name="TextBox 20"/>
          <p:cNvSpPr txBox="1">
            <a:spLocks noChangeArrowheads="1"/>
          </p:cNvSpPr>
          <p:nvPr userDrawn="1"/>
        </p:nvSpPr>
        <p:spPr bwMode="auto">
          <a:xfrm>
            <a:off x="804863" y="6430963"/>
            <a:ext cx="8350250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2018 Arm Limited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9EDFC-9DD0-4ADC-9DE6-C6516087E6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0962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18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BF7399-A5A6-45BA-979D-565957665B70}"/>
              </a:ext>
            </a:extLst>
          </p:cNvPr>
          <p:cNvSpPr/>
          <p:nvPr userDrawn="1"/>
        </p:nvSpPr>
        <p:spPr>
          <a:xfrm>
            <a:off x="0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DA842-6E77-49F5-886C-490811425F6D}"/>
              </a:ext>
            </a:extLst>
          </p:cNvPr>
          <p:cNvSpPr/>
          <p:nvPr userDrawn="1"/>
        </p:nvSpPr>
        <p:spPr>
          <a:xfrm>
            <a:off x="-15875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ED0DA2-9043-4185-9741-3FE418009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2461" y="5720754"/>
            <a:ext cx="5800089" cy="1137247"/>
          </a:xfrm>
          <a:custGeom>
            <a:avLst/>
            <a:gdLst>
              <a:gd name="connsiteX0" fmla="*/ 1969769 w 5800089"/>
              <a:gd name="connsiteY0" fmla="*/ 0 h 1137247"/>
              <a:gd name="connsiteX1" fmla="*/ 5800089 w 5800089"/>
              <a:gd name="connsiteY1" fmla="*/ 0 h 1137247"/>
              <a:gd name="connsiteX2" fmla="*/ 3830319 w 5800089"/>
              <a:gd name="connsiteY2" fmla="*/ 1137247 h 1137247"/>
              <a:gd name="connsiteX3" fmla="*/ 0 w 5800089"/>
              <a:gd name="connsiteY3" fmla="*/ 1137247 h 113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0089" h="1137247">
                <a:moveTo>
                  <a:pt x="1969769" y="0"/>
                </a:moveTo>
                <a:lnTo>
                  <a:pt x="5800089" y="0"/>
                </a:lnTo>
                <a:lnTo>
                  <a:pt x="3830319" y="1137247"/>
                </a:lnTo>
                <a:lnTo>
                  <a:pt x="0" y="113724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90435" y="1666160"/>
            <a:ext cx="11180867" cy="361957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50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5C61611-3300-41F4-84AB-94B0AEB16E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>
            <a:fillRect/>
          </a:stretch>
        </p:blipFill>
        <p:spPr bwMode="auto">
          <a:xfrm>
            <a:off x="0" y="0"/>
            <a:ext cx="12225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49E85A-37F4-4B10-9CEF-826A1326388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012829B4-F003-443D-BAAD-D767D760765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94006" y="2057639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298735" y="3671282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294006" y="556248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294006" y="587236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1306" y="1639338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C5097-7251-45E1-B2AF-B137762C7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4863" y="1731920"/>
            <a:ext cx="4040830" cy="58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5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E11C1B9F-CF01-4B19-871A-0E835AC19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2B52B8-B955-4011-BA1B-3F562C2B9721}"/>
              </a:ext>
            </a:extLst>
          </p:cNvPr>
          <p:cNvSpPr/>
          <p:nvPr userDrawn="1"/>
        </p:nvSpPr>
        <p:spPr>
          <a:xfrm>
            <a:off x="9145588" y="0"/>
            <a:ext cx="94456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C667FE-5F49-4902-BA4E-5F42CE73BF8F}"/>
              </a:ext>
            </a:extLst>
          </p:cNvPr>
          <p:cNvSpPr/>
          <p:nvPr userDrawn="1"/>
        </p:nvSpPr>
        <p:spPr>
          <a:xfrm rot="5400000">
            <a:off x="5618956" y="-781843"/>
            <a:ext cx="954087" cy="12192000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 header if needed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E5EE6-EC60-4F36-8250-F6D27EEE17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5B8B71E0-69B2-4405-92A4-A8D4317D9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01617F-3437-4EA0-9F3A-35641BDCD476}"/>
              </a:ext>
            </a:extLst>
          </p:cNvPr>
          <p:cNvSpPr/>
          <p:nvPr userDrawn="1"/>
        </p:nvSpPr>
        <p:spPr>
          <a:xfrm>
            <a:off x="2473325" y="5788025"/>
            <a:ext cx="5715000" cy="957263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C7CB8-D0ED-4CBB-A14C-0F5A992AEC32}"/>
              </a:ext>
            </a:extLst>
          </p:cNvPr>
          <p:cNvSpPr/>
          <p:nvPr userDrawn="1"/>
        </p:nvSpPr>
        <p:spPr>
          <a:xfrm rot="5400000">
            <a:off x="8668545" y="3399631"/>
            <a:ext cx="950912" cy="3825875"/>
          </a:xfrm>
          <a:prstGeom prst="rect">
            <a:avLst/>
          </a:pr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6458DA-6FE5-4EAB-9430-95208E73E3F5}"/>
              </a:ext>
            </a:extLst>
          </p:cNvPr>
          <p:cNvSpPr/>
          <p:nvPr userDrawn="1"/>
        </p:nvSpPr>
        <p:spPr>
          <a:xfrm rot="5400000">
            <a:off x="8661400" y="-395287"/>
            <a:ext cx="2852737" cy="3798888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CF160-BBA0-4263-8872-2E8BE7E8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40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80CE8D38-A1A3-42B2-A2B4-D2CAD399E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895B2B-A497-48E9-ADEB-D02F00658322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602E1-3D6F-4250-94C4-9D35DC940925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F608C9-DD55-416C-933C-355A9DCB6145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9F94-93C6-4007-A4D0-E71FCE85B9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7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C76D8CDB-659F-4586-B25C-B4DE95CC4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1C067D-A19A-479C-9DB4-AD81E6604607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rgbClr val="FFC6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ACF3F-3E27-461E-9EDA-788397E79711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FA392-092A-4708-90F0-75F695B65C9A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rgbClr val="FF6900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602A8C-9823-4809-982C-93956DD56D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505619" y="1248319"/>
            <a:ext cx="11180762" cy="436136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67278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802510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125" y="295275"/>
            <a:ext cx="11180763" cy="666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25" y="1479550"/>
            <a:ext cx="11180763" cy="4086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5C44994-EE29-4E68-942C-33DEE4CDA452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155113" y="6416914"/>
            <a:ext cx="2904881" cy="349690"/>
          </a:xfrm>
          <a:prstGeom prst="rect">
            <a:avLst/>
          </a:prstGeom>
        </p:spPr>
      </p:pic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 flipH="1">
            <a:off x="1485798" y="6347664"/>
            <a:ext cx="109203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682C2D1-8EA8-E748-B66F-74D4D53CF8F8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B6087-5F79-4BE7-942A-42714288F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9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4" r:id="rId13"/>
    <p:sldLayoutId id="2147485525" r:id="rId14"/>
    <p:sldLayoutId id="2147485526" r:id="rId15"/>
    <p:sldLayoutId id="2147485527" r:id="rId16"/>
    <p:sldLayoutId id="2147485528" r:id="rId17"/>
    <p:sldLayoutId id="2147485529" r:id="rId18"/>
    <p:sldLayoutId id="2147485530" r:id="rId19"/>
    <p:sldLayoutId id="2147485531" r:id="rId20"/>
    <p:sldLayoutId id="2147485532" r:id="rId21"/>
    <p:sldLayoutId id="2147485533" r:id="rId22"/>
    <p:sldLayoutId id="2147485534" r:id="rId23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openclipart.org/detail/46741/fwd__bubble_hand_drawn-by-rejon-17766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lignux.com/tu-mando-de-xbox-con-xboxdrv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Handling and Buttons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4D3F7A-8523-4396-9CB1-A22EC337B2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73089" y="4493336"/>
            <a:ext cx="4268207" cy="289871"/>
          </a:xfrm>
        </p:spPr>
        <p:txBody>
          <a:bodyPr/>
          <a:lstStyle/>
          <a:p>
            <a:r>
              <a:rPr lang="en-GB" sz="1800" dirty="0"/>
              <a:t>Lesson 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12B5F-0637-4CE5-B949-1A777FCF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7007" y="5938981"/>
            <a:ext cx="4280971" cy="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866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E1A3-CB0C-4D26-977D-BBE29A7A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75EC-9DF7-4663-842C-114FCAD78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Look at the simple everyday example below: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if</a:t>
            </a:r>
            <a:r>
              <a:rPr lang="en-GB" dirty="0"/>
              <a:t> the car fuel is 25% or lower :</a:t>
            </a:r>
          </a:p>
          <a:p>
            <a:pPr marL="0" indent="0">
              <a:buNone/>
            </a:pPr>
            <a:r>
              <a:rPr lang="en-GB" dirty="0"/>
              <a:t>	Display orange fuel light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 err="1"/>
              <a:t>elif</a:t>
            </a:r>
            <a:r>
              <a:rPr lang="en-GB" dirty="0"/>
              <a:t> the car fuel is less than 10%:</a:t>
            </a:r>
          </a:p>
          <a:p>
            <a:pPr marL="0" indent="0">
              <a:buNone/>
            </a:pPr>
            <a:r>
              <a:rPr lang="en-GB" dirty="0"/>
              <a:t>	Display red fuel light and nearest petrol station directions</a:t>
            </a:r>
          </a:p>
          <a:p>
            <a:pPr marL="0" indent="0">
              <a:buNone/>
            </a:pPr>
            <a:r>
              <a:rPr lang="en-GB" b="1" dirty="0"/>
              <a:t>else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	Display no fuel light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5799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A04DE-73F2-4604-A431-0DB501D6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5BCD8-6EC2-4BB9-BC2C-107B4E2A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6993" y="1228278"/>
            <a:ext cx="4816854" cy="4361361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microbit import *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True: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button_a.is_pressed():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display.show(Image.HAPPY)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display.show(Image.SAD)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display.clear()</a:t>
            </a:r>
          </a:p>
          <a:p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1847EB-06EC-4A5E-9E63-DF6EF42D54A1}"/>
              </a:ext>
            </a:extLst>
          </p:cNvPr>
          <p:cNvSpPr txBox="1">
            <a:spLocks/>
          </p:cNvSpPr>
          <p:nvPr/>
        </p:nvSpPr>
        <p:spPr>
          <a:xfrm>
            <a:off x="6096000" y="1204332"/>
            <a:ext cx="4816854" cy="43613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7278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94710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29317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51860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5035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E1A3-CB0C-4D26-977D-BBE29A7A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Event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75EC-9DF7-4663-842C-114FCAD78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021" y="1227952"/>
            <a:ext cx="11180867" cy="4595203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When using selection we often use a loop to keep to program repeating</a:t>
            </a:r>
          </a:p>
          <a:p>
            <a:pPr>
              <a:spcBef>
                <a:spcPts val="1200"/>
              </a:spcBef>
            </a:pPr>
            <a:r>
              <a:rPr lang="en-GB" dirty="0"/>
              <a:t>At some point we will want to end or ‘break out’ of the loop</a:t>
            </a:r>
          </a:p>
          <a:p>
            <a:pPr>
              <a:spcBef>
                <a:spcPts val="1200"/>
              </a:spcBef>
            </a:pPr>
            <a:r>
              <a:rPr lang="en-GB" dirty="0"/>
              <a:t>This is known as an interrupt</a:t>
            </a:r>
          </a:p>
          <a:p>
            <a:pPr>
              <a:spcBef>
                <a:spcPts val="1200"/>
              </a:spcBef>
            </a:pPr>
            <a:r>
              <a:rPr lang="en-GB" dirty="0"/>
              <a:t>Imagine that you were talking and someone interrupted you, you would stop talking</a:t>
            </a:r>
          </a:p>
        </p:txBody>
      </p:sp>
    </p:spTree>
    <p:extLst>
      <p:ext uri="{BB962C8B-B14F-4D97-AF65-F5344CB8AC3E}">
        <p14:creationId xmlns:p14="http://schemas.microsoft.com/office/powerpoint/2010/main" val="2304964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A04DE-73F2-4604-A431-0DB501D6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</a:rPr>
              <a:t>Event Handling –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5BCD8-6EC2-4BB9-BC2C-107B4E2A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204332"/>
            <a:ext cx="4816854" cy="4361361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microbit import *</a:t>
            </a:r>
          </a:p>
          <a:p>
            <a:pPr marL="0" indent="0">
              <a:buNone/>
            </a:pPr>
            <a:endParaRPr lang="en-GB" sz="2000" dirty="0">
              <a:solidFill>
                <a:srgbClr val="38383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True: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button_a.is_pressed():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display.show(Image.HAPPY)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elif button_b.is_pressed():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break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display.show(Image.SAD)</a:t>
            </a:r>
          </a:p>
          <a:p>
            <a:pPr marL="0" indent="0">
              <a:buNone/>
            </a:pPr>
            <a:endParaRPr lang="en-GB" sz="2000" dirty="0">
              <a:solidFill>
                <a:srgbClr val="38383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38383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display.clear()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1847EB-06EC-4A5E-9E63-DF6EF42D54A1}"/>
              </a:ext>
            </a:extLst>
          </p:cNvPr>
          <p:cNvSpPr txBox="1">
            <a:spLocks/>
          </p:cNvSpPr>
          <p:nvPr/>
        </p:nvSpPr>
        <p:spPr>
          <a:xfrm>
            <a:off x="6096000" y="1204332"/>
            <a:ext cx="4816854" cy="43613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7278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2pPr>
            <a:lvl3pPr marL="94710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3pPr>
            <a:lvl4pPr marL="129317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4pPr>
            <a:lvl5pPr marL="151860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chemeClr val="tx2"/>
                </a:solidFill>
                <a:latin typeface="+mn-lt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</a:rPr>
              <a:t>Can you spot the interrupt?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</a:rPr>
              <a:t>What does it do?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</a:rPr>
              <a:t>What event triggers the interrupt?</a:t>
            </a:r>
          </a:p>
        </p:txBody>
      </p:sp>
    </p:spTree>
    <p:extLst>
      <p:ext uri="{BB962C8B-B14F-4D97-AF65-F5344CB8AC3E}">
        <p14:creationId xmlns:p14="http://schemas.microsoft.com/office/powerpoint/2010/main" val="1178225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2559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91CF7-99B0-4E55-AB7F-A2DA4EB6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Lesson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D0FF-6D05-4BC0-9EA3-0D47881FB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1200"/>
              </a:spcBef>
            </a:pPr>
            <a:r>
              <a:rPr lang="en-GB" dirty="0"/>
              <a:t>Know what </a:t>
            </a:r>
            <a:r>
              <a:rPr lang="en-GB" b="1" dirty="0">
                <a:solidFill>
                  <a:srgbClr val="002B49"/>
                </a:solidFill>
              </a:rPr>
              <a:t>event handling </a:t>
            </a:r>
            <a:r>
              <a:rPr lang="en-GB" dirty="0"/>
              <a:t>is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Understand what </a:t>
            </a:r>
            <a:r>
              <a:rPr lang="en-GB" b="1" dirty="0">
                <a:solidFill>
                  <a:srgbClr val="002B49"/>
                </a:solidFill>
              </a:rPr>
              <a:t>selection</a:t>
            </a:r>
            <a:r>
              <a:rPr lang="en-GB" dirty="0"/>
              <a:t> is 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Use buttons to add </a:t>
            </a:r>
            <a:r>
              <a:rPr lang="en-GB" b="1" dirty="0">
                <a:solidFill>
                  <a:srgbClr val="002B49"/>
                </a:solidFill>
              </a:rPr>
              <a:t>control</a:t>
            </a:r>
            <a:r>
              <a:rPr lang="en-GB" dirty="0"/>
              <a:t> to a program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Learn how to add responses to button presses</a:t>
            </a:r>
          </a:p>
          <a:p>
            <a:pPr>
              <a:spcBef>
                <a:spcPts val="1200"/>
              </a:spcBef>
            </a:pPr>
            <a:r>
              <a:rPr lang="en-GB" dirty="0"/>
              <a:t>How to combine button presses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38407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1387A-9EE2-4DAE-9F99-1E53965FE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Buttons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7EBAC-043F-41B6-82FB-B8B773EE8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Think about all the buttons that you use everyday, maybe make a list</a:t>
            </a:r>
          </a:p>
          <a:p>
            <a:pPr>
              <a:spcBef>
                <a:spcPts val="1200"/>
              </a:spcBef>
            </a:pPr>
            <a:r>
              <a:rPr lang="en-GB" dirty="0"/>
              <a:t>Buttons are usually switches:</a:t>
            </a:r>
          </a:p>
          <a:p>
            <a:pPr lvl="1">
              <a:spcBef>
                <a:spcPts val="1200"/>
              </a:spcBef>
            </a:pPr>
            <a:r>
              <a:rPr lang="en-GB" sz="2400" dirty="0"/>
              <a:t>They turn things ON and OFF</a:t>
            </a:r>
          </a:p>
          <a:p>
            <a:pPr lvl="1">
              <a:spcBef>
                <a:spcPts val="1200"/>
              </a:spcBef>
            </a:pPr>
            <a:r>
              <a:rPr lang="en-GB" sz="2400" dirty="0"/>
              <a:t>They enable us to control</a:t>
            </a:r>
          </a:p>
          <a:p>
            <a:pPr>
              <a:spcBef>
                <a:spcPts val="1200"/>
              </a:spcBef>
            </a:pPr>
            <a:r>
              <a:rPr lang="en-GB" dirty="0"/>
              <a:t>The micro:bit has two buttons A and B which can be used to take control!</a:t>
            </a:r>
          </a:p>
          <a:p>
            <a:pPr>
              <a:spcBef>
                <a:spcPts val="1200"/>
              </a:spcBef>
            </a:pPr>
            <a:r>
              <a:rPr lang="en-GB" dirty="0"/>
              <a:t>We can assign actions or responses to each button</a:t>
            </a:r>
          </a:p>
          <a:p>
            <a:pPr>
              <a:spcBef>
                <a:spcPts val="1200"/>
              </a:spcBef>
            </a:pPr>
            <a:r>
              <a:rPr lang="en-GB" dirty="0"/>
              <a:t>Let’s look at an example</a:t>
            </a:r>
          </a:p>
        </p:txBody>
      </p:sp>
    </p:spTree>
    <p:extLst>
      <p:ext uri="{BB962C8B-B14F-4D97-AF65-F5344CB8AC3E}">
        <p14:creationId xmlns:p14="http://schemas.microsoft.com/office/powerpoint/2010/main" val="1504012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13C5-69CE-4D71-9973-E3D5BC7E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a Button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86843-BD77-4651-A197-E97605F5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119801"/>
            <a:ext cx="9627267" cy="4595203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Think of a switch – it can be either ON or OFF</a:t>
            </a:r>
          </a:p>
          <a:p>
            <a:pPr>
              <a:spcBef>
                <a:spcPts val="1200"/>
              </a:spcBef>
            </a:pPr>
            <a:r>
              <a:rPr lang="en-GB" dirty="0"/>
              <a:t>A circuit is a path that electrical current can flow along to power a light or a radio</a:t>
            </a:r>
          </a:p>
          <a:p>
            <a:pPr>
              <a:spcBef>
                <a:spcPts val="1200"/>
              </a:spcBef>
            </a:pPr>
            <a:r>
              <a:rPr lang="en-GB" dirty="0"/>
              <a:t>A switch works by either:</a:t>
            </a:r>
          </a:p>
          <a:p>
            <a:pPr lvl="1">
              <a:spcBef>
                <a:spcPts val="1200"/>
              </a:spcBef>
            </a:pPr>
            <a:r>
              <a:rPr lang="en-GB" sz="2400" dirty="0"/>
              <a:t>Closing the circuit that joins the circuit together (ON) or </a:t>
            </a:r>
          </a:p>
          <a:p>
            <a:pPr lvl="1">
              <a:spcBef>
                <a:spcPts val="1200"/>
              </a:spcBef>
            </a:pPr>
            <a:r>
              <a:rPr lang="en-GB" sz="2400" dirty="0"/>
              <a:t>Breaking the circuit (OFF) by opening a gap in it so the current cannot flow and the light turns off</a:t>
            </a:r>
          </a:p>
          <a:p>
            <a:pPr>
              <a:spcBef>
                <a:spcPts val="1200"/>
              </a:spcBef>
            </a:pPr>
            <a:r>
              <a:rPr lang="en-GB" dirty="0"/>
              <a:t>Buttons work like a switch – when you press them they close the circuit and the current can flow</a:t>
            </a:r>
          </a:p>
          <a:p>
            <a:pPr>
              <a:spcBef>
                <a:spcPts val="1200"/>
              </a:spcBef>
            </a:pPr>
            <a:r>
              <a:rPr lang="en-GB" dirty="0"/>
              <a:t>Usually this flow is used to trigger an event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45DE554-4E49-4732-8EDA-0C1EE3A2F2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119392" y="1996209"/>
            <a:ext cx="1283278" cy="152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75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13C5-69CE-4D71-9973-E3D5BC7E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a button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86843-BD77-4651-A197-E97605F5D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237785"/>
            <a:ext cx="9627267" cy="4595203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</p:txBody>
      </p:sp>
      <p:pic>
        <p:nvPicPr>
          <p:cNvPr id="18" name="Picture 17" descr="A close up of a device&#10;&#10;Description automatically generated">
            <a:extLst>
              <a:ext uri="{FF2B5EF4-FFF2-40B4-BE49-F238E27FC236}">
                <a16:creationId xmlns:a16="http://schemas.microsoft.com/office/drawing/2014/main" id="{3EF7C4FA-B2E8-46EB-B660-E3F5E94FF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458296" y="962024"/>
            <a:ext cx="3824108" cy="524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96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A04DE-73F2-4604-A431-0DB501D6E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18" y="358262"/>
            <a:ext cx="11180763" cy="666750"/>
          </a:xfrm>
        </p:spPr>
        <p:txBody>
          <a:bodyPr/>
          <a:lstStyle/>
          <a:p>
            <a:r>
              <a:rPr lang="en-GB" dirty="0"/>
              <a:t>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5BCD8-6EC2-4BB9-BC2C-107B4E2AC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18" y="1267281"/>
            <a:ext cx="11180867" cy="4595203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from microbit import *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button_a.is_pressed():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     display.show(Image.HAPPY)</a:t>
            </a:r>
            <a:r>
              <a:rPr lang="en-GB" dirty="0"/>
              <a:t> 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0808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E1A3-CB0C-4D26-977D-BBE29A7A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75EC-9DF7-4663-842C-114FCAD78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dirty="0"/>
              <a:t>Selection is about ‘selecting’ or responding with several events when a button is pressed</a:t>
            </a:r>
          </a:p>
          <a:p>
            <a:pPr>
              <a:spcBef>
                <a:spcPts val="1200"/>
              </a:spcBef>
            </a:pPr>
            <a:r>
              <a:rPr lang="en-GB" dirty="0"/>
              <a:t>Consider a games controller where you have many buttons, what can they do?</a:t>
            </a:r>
          </a:p>
          <a:p>
            <a:pPr marL="0" indent="0">
              <a:spcBef>
                <a:spcPts val="1200"/>
              </a:spcBef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99AC72-FF8A-4692-B840-30353284D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898192" y="3054332"/>
            <a:ext cx="3818020" cy="30544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F3441D-34E1-41D8-8355-EA103BA9A7DC}"/>
              </a:ext>
            </a:extLst>
          </p:cNvPr>
          <p:cNvSpPr txBox="1"/>
          <p:nvPr/>
        </p:nvSpPr>
        <p:spPr>
          <a:xfrm>
            <a:off x="4533284" y="6039498"/>
            <a:ext cx="390144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900" dirty="0">
                <a:hlinkClick r:id="rId4" tooltip="https://lignux.com/tu-mando-de-xbox-con-xboxdrv/"/>
              </a:rPr>
              <a:t>This Photo</a:t>
            </a:r>
            <a:r>
              <a:rPr lang="en-GB" sz="900" dirty="0"/>
              <a:t> by Unknown Author is licensed under </a:t>
            </a:r>
            <a:r>
              <a:rPr lang="en-GB" sz="900" dirty="0">
                <a:hlinkClick r:id="rId5" tooltip="https://creativecommons.org/licenses/by-sa/3.0/"/>
              </a:rPr>
              <a:t>CC BY-SA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34108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E1A3-CB0C-4D26-977D-BBE29A7A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75EC-9DF7-4663-842C-114FCAD78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Selection is about ‘selecting’ or responding.  It uses three main elements</a:t>
            </a:r>
          </a:p>
          <a:p>
            <a:pPr lvl="1"/>
            <a:r>
              <a:rPr lang="en-GB" sz="2400" b="1" dirty="0">
                <a:solidFill>
                  <a:srgbClr val="002B4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</a:p>
          <a:p>
            <a:pPr lvl="1"/>
            <a:r>
              <a:rPr lang="en-GB" sz="2400" b="1" dirty="0" err="1">
                <a:solidFill>
                  <a:srgbClr val="002B4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endParaRPr lang="en-GB" sz="2400" b="1" dirty="0">
              <a:solidFill>
                <a:srgbClr val="002B4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2400" b="1" dirty="0">
                <a:solidFill>
                  <a:srgbClr val="002B4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endParaRPr lang="en-GB" dirty="0"/>
          </a:p>
          <a:p>
            <a:r>
              <a:rPr lang="en-GB" dirty="0"/>
              <a:t>Sometimes selection is referred to as an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GB" dirty="0"/>
              <a:t> statement.  It always ends with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lang="en-GB" dirty="0"/>
              <a:t>statement.</a:t>
            </a:r>
          </a:p>
        </p:txBody>
      </p:sp>
    </p:spTree>
    <p:extLst>
      <p:ext uri="{BB962C8B-B14F-4D97-AF65-F5344CB8AC3E}">
        <p14:creationId xmlns:p14="http://schemas.microsoft.com/office/powerpoint/2010/main" val="1211710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E1A3-CB0C-4D26-977D-BBE29A7A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075EC-9DF7-4663-842C-114FCAD78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Look at the simple everyday example below: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if</a:t>
            </a:r>
            <a:r>
              <a:rPr lang="en-GB" dirty="0"/>
              <a:t> you are felling hungry:</a:t>
            </a:r>
          </a:p>
          <a:p>
            <a:pPr marL="0" indent="0">
              <a:buNone/>
            </a:pPr>
            <a:r>
              <a:rPr lang="en-GB" dirty="0"/>
              <a:t>	Eat some food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 err="1"/>
              <a:t>elif</a:t>
            </a:r>
            <a:r>
              <a:rPr lang="en-GB" dirty="0"/>
              <a:t> if you are feeling thirsty:</a:t>
            </a:r>
          </a:p>
          <a:p>
            <a:pPr marL="0" indent="0">
              <a:buNone/>
            </a:pPr>
            <a:r>
              <a:rPr lang="en-GB" dirty="0"/>
              <a:t>	Have a drink</a:t>
            </a:r>
          </a:p>
          <a:p>
            <a:pPr marL="0" indent="0">
              <a:buNone/>
            </a:pPr>
            <a:r>
              <a:rPr lang="en-GB" b="1" dirty="0"/>
              <a:t>else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	Do nothing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655977"/>
      </p:ext>
    </p:extLst>
  </p:cSld>
  <p:clrMapOvr>
    <a:masterClrMapping/>
  </p:clrMapOvr>
</p:sld>
</file>

<file path=ppt/theme/theme1.xml><?xml version="1.0" encoding="utf-8"?>
<a:theme xmlns:a="http://schemas.openxmlformats.org/drawingml/2006/main" name="1_Arm_PPT_Public">
  <a:themeElements>
    <a:clrScheme name="arm">
      <a:dk1>
        <a:sysClr val="windowText" lastClr="000000"/>
      </a:dk1>
      <a:lt1>
        <a:sysClr val="window" lastClr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ide deck template" id="{EBD0F82C-B29A-419D-9CAF-EE093087092D}" vid="{2C60A0D2-D733-4FD8-9890-1E1CFEC48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D4E06-5D3F-4994-A4A7-4BA626FA722D}">
  <ds:schemaRefs>
    <ds:schemaRef ds:uri="f2ad5090-61a8-4b8c-ab70-68f4ff4d1933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c0950e01-db07-4e41-9c32-b7a8e9fccc9b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Arm_PPT_2017_confidential_restricted</Template>
  <TotalTime>0</TotalTime>
  <Words>843</Words>
  <Application>Microsoft Office PowerPoint</Application>
  <PresentationFormat>Widescreen</PresentationFormat>
  <Paragraphs>123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 New</vt:lpstr>
      <vt:lpstr>Lato</vt:lpstr>
      <vt:lpstr>Wingdings</vt:lpstr>
      <vt:lpstr>1_Arm_PPT_Public</vt:lpstr>
      <vt:lpstr>Event Handling and Buttons</vt:lpstr>
      <vt:lpstr>What the Lesson Will Cover</vt:lpstr>
      <vt:lpstr>Using Buttons</vt:lpstr>
      <vt:lpstr>How a Button Works</vt:lpstr>
      <vt:lpstr>How a button works</vt:lpstr>
      <vt:lpstr>Events</vt:lpstr>
      <vt:lpstr>Selection</vt:lpstr>
      <vt:lpstr>Selection</vt:lpstr>
      <vt:lpstr>Selection</vt:lpstr>
      <vt:lpstr>Selection</vt:lpstr>
      <vt:lpstr>Selection</vt:lpstr>
      <vt:lpstr>Event Handling</vt:lpstr>
      <vt:lpstr>Event Handling – Interrupts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 ideas for Streetlight</dc:title>
  <dc:subject/>
  <dc:creator/>
  <cp:keywords/>
  <dc:description/>
  <cp:lastModifiedBy/>
  <cp:revision>1</cp:revision>
  <dcterms:created xsi:type="dcterms:W3CDTF">2017-09-19T22:21:35Z</dcterms:created>
  <dcterms:modified xsi:type="dcterms:W3CDTF">2021-04-13T12:40:41Z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